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163f937ad21d457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CC3300"/>
    <a:srgbClr val="FF0000"/>
    <a:srgbClr val="FF0066"/>
    <a:srgbClr val="FF5050"/>
    <a:srgbClr val="FFCC99"/>
    <a:srgbClr val="FF9999"/>
    <a:srgbClr val="FFFFCC"/>
    <a:srgbClr val="FFFF6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259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460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822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65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209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145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590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092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12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46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639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333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l="-78000" r="-7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54F07-AE06-4F1B-96AE-80A958F0A6CD}" type="datetimeFigureOut">
              <a:rPr kumimoji="1" lang="ja-JP" altLang="en-US" smtClean="0"/>
              <a:t>2023/3/30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95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microsoft.com/office/2007/relationships/hdphoto" Target="../media/hdphoto4.wdp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microsoft.com/office/2007/relationships/hdphoto" Target="../media/hdphoto2.wdp"/><Relationship Id="rId7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11" Type="http://schemas.openxmlformats.org/officeDocument/2006/relationships/image" Target="../media/image38.JPG"/><Relationship Id="rId5" Type="http://schemas.openxmlformats.org/officeDocument/2006/relationships/image" Target="../media/image33.JPG"/><Relationship Id="rId10" Type="http://schemas.openxmlformats.org/officeDocument/2006/relationships/image" Target="../media/image37.JPG"/><Relationship Id="rId4" Type="http://schemas.openxmlformats.org/officeDocument/2006/relationships/image" Target="../media/image32.JPG"/><Relationship Id="rId9" Type="http://schemas.openxmlformats.org/officeDocument/2006/relationships/image" Target="../media/image36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2.wdp"/><Relationship Id="rId7" Type="http://schemas.openxmlformats.org/officeDocument/2006/relationships/image" Target="../media/image4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E70D15ED-DE04-48D0-B6D4-053E97AD6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6105" y="-862194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670FAB-DCCF-41FB-A417-F18575673257}"/>
              </a:ext>
            </a:extLst>
          </p:cNvPr>
          <p:cNvSpPr txBox="1"/>
          <p:nvPr/>
        </p:nvSpPr>
        <p:spPr>
          <a:xfrm>
            <a:off x="-2" y="1288860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1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57D262E-ABE9-41A4-BF54-0EDF93569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859575" y="2046470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43E4A7-AA3F-410A-B7A9-4DDD10A547B4}"/>
              </a:ext>
            </a:extLst>
          </p:cNvPr>
          <p:cNvSpPr txBox="1"/>
          <p:nvPr/>
        </p:nvSpPr>
        <p:spPr>
          <a:xfrm flipH="1">
            <a:off x="4687388" y="4185744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2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CF80068-D7D8-4250-8F6E-4F97CF4A4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2342" y="4955135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0681F6-546F-4B3C-951A-A49AA2747E23}"/>
              </a:ext>
            </a:extLst>
          </p:cNvPr>
          <p:cNvSpPr txBox="1"/>
          <p:nvPr/>
        </p:nvSpPr>
        <p:spPr>
          <a:xfrm>
            <a:off x="-3765" y="7106189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3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378131" y="84908"/>
            <a:ext cx="4101737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制作過程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A3916DFA-EFA8-4B57-9C70-151A232C4147}"/>
              </a:ext>
            </a:extLst>
          </p:cNvPr>
          <p:cNvSpPr/>
          <p:nvPr/>
        </p:nvSpPr>
        <p:spPr>
          <a:xfrm>
            <a:off x="5346282" y="878531"/>
            <a:ext cx="1304779" cy="1257728"/>
          </a:xfrm>
          <a:prstGeom prst="ellips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020C089-A7FC-46F1-8B71-5DA0D4CBE8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3" t="15819" r="27880" b="12455"/>
          <a:stretch/>
        </p:blipFill>
        <p:spPr>
          <a:xfrm>
            <a:off x="5466876" y="949366"/>
            <a:ext cx="1184185" cy="1114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B0E2FB8-EEDB-48F7-B3C2-45A75C66BC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10852" r="19224" b="11278"/>
          <a:stretch/>
        </p:blipFill>
        <p:spPr>
          <a:xfrm>
            <a:off x="124095" y="8396118"/>
            <a:ext cx="2255776" cy="13991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B9AE82E9-BA70-48F7-892A-143767F78E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77" y="8396118"/>
            <a:ext cx="2494982" cy="13991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8B66EAA-0B29-413E-A480-F2433B25E97F}"/>
              </a:ext>
            </a:extLst>
          </p:cNvPr>
          <p:cNvSpPr txBox="1"/>
          <p:nvPr/>
        </p:nvSpPr>
        <p:spPr>
          <a:xfrm>
            <a:off x="1180061" y="7783407"/>
            <a:ext cx="4585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マスター版提出</a:t>
            </a:r>
            <a:endParaRPr kumimoji="1" lang="en-US" altLang="ja-JP" sz="40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7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作品発表会</a:t>
            </a: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684C4943-471B-45E8-B6D3-280C18F34E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9" y="2173357"/>
            <a:ext cx="1335648" cy="175432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83A1C5C3-2B64-4A50-91C0-D7D3B64D2E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77" y="5278658"/>
            <a:ext cx="2238946" cy="1254485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1D699B22-247E-44E2-B75C-DB88903B3A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9" y="5274110"/>
            <a:ext cx="2248172" cy="1259033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9F15BF50-4D59-4AAC-954E-E3C75EB6B5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33" y="2849077"/>
            <a:ext cx="2065326" cy="1157049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B438AAB-3BD2-4232-99DE-7CFA87BC149E}"/>
              </a:ext>
            </a:extLst>
          </p:cNvPr>
          <p:cNvSpPr txBox="1"/>
          <p:nvPr/>
        </p:nvSpPr>
        <p:spPr>
          <a:xfrm>
            <a:off x="659181" y="1616904"/>
            <a:ext cx="5539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チームロゴ作成</a:t>
            </a:r>
            <a:endParaRPr kumimoji="1" lang="en-US" altLang="ja-JP" sz="36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6863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ワンシート企画書作成</a:t>
            </a:r>
            <a:endParaRPr kumimoji="1" lang="en-US" altLang="ja-JP" sz="36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6863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プロトタイプ版提出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4E42C84-1D54-496F-8537-72F3C30142CB}"/>
              </a:ext>
            </a:extLst>
          </p:cNvPr>
          <p:cNvSpPr txBox="1"/>
          <p:nvPr/>
        </p:nvSpPr>
        <p:spPr>
          <a:xfrm>
            <a:off x="1127810" y="4607265"/>
            <a:ext cx="4585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α</a:t>
            </a:r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版提出</a:t>
            </a:r>
            <a:endParaRPr kumimoji="1" lang="en-US" altLang="ja-JP" sz="40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7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en-US" altLang="ja-JP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β</a:t>
            </a:r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版提出</a:t>
            </a:r>
          </a:p>
        </p:txBody>
      </p:sp>
    </p:spTree>
    <p:extLst>
      <p:ext uri="{BB962C8B-B14F-4D97-AF65-F5344CB8AC3E}">
        <p14:creationId xmlns:p14="http://schemas.microsoft.com/office/powerpoint/2010/main" val="75849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7E30012-3336-4374-9C87-FC887E564CA3}"/>
              </a:ext>
            </a:extLst>
          </p:cNvPr>
          <p:cNvSpPr/>
          <p:nvPr/>
        </p:nvSpPr>
        <p:spPr>
          <a:xfrm>
            <a:off x="3119118" y="4522896"/>
            <a:ext cx="3597810" cy="313264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プレイヤーの基本操作の作成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7CD8E013-B8DF-4877-B6C0-E456DD771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84" y="2934506"/>
            <a:ext cx="2743200" cy="1530688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5385CE36-FE2D-4A31-8F85-08CE82BE0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085" y="3468347"/>
            <a:ext cx="1778250" cy="9968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04604EC-7A14-4901-9768-F1E93D2FC306}"/>
              </a:ext>
            </a:extLst>
          </p:cNvPr>
          <p:cNvSpPr/>
          <p:nvPr/>
        </p:nvSpPr>
        <p:spPr>
          <a:xfrm>
            <a:off x="3973484" y="2532925"/>
            <a:ext cx="2743200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ガントチャート作成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067EB73F-41AD-48EC-B69F-726BC1525E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26"/>
          <a:stretch/>
        </p:blipFill>
        <p:spPr>
          <a:xfrm>
            <a:off x="3973728" y="980314"/>
            <a:ext cx="2743200" cy="148856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EE805E9-0612-495B-AAF0-23F20B40F0D5}"/>
              </a:ext>
            </a:extLst>
          </p:cNvPr>
          <p:cNvSpPr/>
          <p:nvPr/>
        </p:nvSpPr>
        <p:spPr>
          <a:xfrm>
            <a:off x="199190" y="2965191"/>
            <a:ext cx="3434671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エディターによるマップ作成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EEAD6C1-8068-401C-9DE6-EB93A0112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90" y="980314"/>
            <a:ext cx="3434671" cy="192083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B1452ED1-32C1-48FB-824B-B690D55B4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9" y="3468347"/>
            <a:ext cx="1358900" cy="137082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407D37A-F459-407C-BA69-73D6420C38E9}"/>
              </a:ext>
            </a:extLst>
          </p:cNvPr>
          <p:cNvGrpSpPr/>
          <p:nvPr/>
        </p:nvGrpSpPr>
        <p:grpSpPr>
          <a:xfrm>
            <a:off x="1612524" y="4191000"/>
            <a:ext cx="1200009" cy="665574"/>
            <a:chOff x="1612524" y="4191000"/>
            <a:chExt cx="1200009" cy="6655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58D0A47A-8059-42F5-AFE2-8B69D3978480}"/>
                </a:ext>
              </a:extLst>
            </p:cNvPr>
            <p:cNvSpPr/>
            <p:nvPr/>
          </p:nvSpPr>
          <p:spPr>
            <a:xfrm>
              <a:off x="1635560" y="4191000"/>
              <a:ext cx="1153939" cy="645159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4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4E3C012B-0482-48A0-8318-EB180352475D}"/>
                </a:ext>
              </a:extLst>
            </p:cNvPr>
            <p:cNvSpPr txBox="1"/>
            <p:nvPr/>
          </p:nvSpPr>
          <p:spPr>
            <a:xfrm>
              <a:off x="1612524" y="4210243"/>
              <a:ext cx="1200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ミニマップの表示</a:t>
              </a:r>
              <a:endPara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</p:grp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78AF607A-277E-4CDD-9A50-D62FDCAC4E53}"/>
              </a:ext>
            </a:extLst>
          </p:cNvPr>
          <p:cNvSpPr/>
          <p:nvPr/>
        </p:nvSpPr>
        <p:spPr>
          <a:xfrm>
            <a:off x="161499" y="7862639"/>
            <a:ext cx="1751698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天候の追加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1B6AED1E-D85A-473F-916B-5AD905F7126A}"/>
              </a:ext>
            </a:extLst>
          </p:cNvPr>
          <p:cNvSpPr/>
          <p:nvPr/>
        </p:nvSpPr>
        <p:spPr>
          <a:xfrm>
            <a:off x="2075939" y="7862639"/>
            <a:ext cx="1897544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判定の作成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051AB17-9204-49B7-9D15-CF0EB63E1052}"/>
              </a:ext>
            </a:extLst>
          </p:cNvPr>
          <p:cNvSpPr/>
          <p:nvPr/>
        </p:nvSpPr>
        <p:spPr>
          <a:xfrm>
            <a:off x="4136226" y="7860340"/>
            <a:ext cx="2597656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リザルトの実装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B40EE24D-9FB0-4225-9B8B-D3EEB5043BDD}"/>
              </a:ext>
            </a:extLst>
          </p:cNvPr>
          <p:cNvGrpSpPr/>
          <p:nvPr/>
        </p:nvGrpSpPr>
        <p:grpSpPr>
          <a:xfrm>
            <a:off x="64905" y="9013391"/>
            <a:ext cx="1557922" cy="715423"/>
            <a:chOff x="77968" y="9013391"/>
            <a:chExt cx="1557922" cy="7154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38A822E1-E29A-44C7-91EA-9BD3AED8CFD5}"/>
                </a:ext>
              </a:extLst>
            </p:cNvPr>
            <p:cNvSpPr/>
            <p:nvPr/>
          </p:nvSpPr>
          <p:spPr>
            <a:xfrm>
              <a:off x="161498" y="9013391"/>
              <a:ext cx="1398031" cy="715423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92E44BAC-7645-4447-A8D9-E397834C82BE}"/>
                </a:ext>
              </a:extLst>
            </p:cNvPr>
            <p:cNvSpPr txBox="1"/>
            <p:nvPr/>
          </p:nvSpPr>
          <p:spPr>
            <a:xfrm>
              <a:off x="77968" y="9077772"/>
              <a:ext cx="15579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車のランダム走行の実装</a:t>
              </a:r>
              <a:endPara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</p:grpSp>
      <p:pic>
        <p:nvPicPr>
          <p:cNvPr id="48" name="図 47">
            <a:extLst>
              <a:ext uri="{FF2B5EF4-FFF2-40B4-BE49-F238E27FC236}">
                <a16:creationId xmlns:a16="http://schemas.microsoft.com/office/drawing/2014/main" id="{C79575D6-C1F3-4AB9-893D-08A745B8CB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69" b="12699"/>
          <a:stretch/>
        </p:blipFill>
        <p:spPr>
          <a:xfrm>
            <a:off x="1568981" y="8280594"/>
            <a:ext cx="5167508" cy="144822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EE03255C-6D52-4D86-9AC0-0437B217CC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26" y="6073487"/>
            <a:ext cx="2597656" cy="1723290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0C30D60B-6CE1-4691-A79E-2B0BE78067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39" y="6084573"/>
            <a:ext cx="1897545" cy="171682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97BD9D72-B6EE-46A2-8397-F4034E2038F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29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41" b="4593"/>
          <a:stretch/>
        </p:blipFill>
        <p:spPr>
          <a:xfrm>
            <a:off x="161498" y="6084573"/>
            <a:ext cx="1751698" cy="171682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0" y="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プロトタイプ版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２７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FB677F-8CCF-4CD2-A124-1CEFEAA347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309265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ADB8592-0B8A-4427-B049-151014FB0593}"/>
              </a:ext>
            </a:extLst>
          </p:cNvPr>
          <p:cNvSpPr txBox="1"/>
          <p:nvPr/>
        </p:nvSpPr>
        <p:spPr>
          <a:xfrm>
            <a:off x="0" y="508142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α</a:t>
            </a:r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１０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A53F169B-96B1-44CD-8207-D3E8BA1866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5390685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821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DBF644B-7CDA-4962-B7AC-97C629FE2322}"/>
              </a:ext>
            </a:extLst>
          </p:cNvPr>
          <p:cNvSpPr/>
          <p:nvPr/>
        </p:nvSpPr>
        <p:spPr>
          <a:xfrm>
            <a:off x="5877560" y="857143"/>
            <a:ext cx="871992" cy="1697265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2E42DA-D1C3-412C-BDD0-59449E58E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289" y="857145"/>
            <a:ext cx="3344642" cy="1702815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4E6CF8B-2053-4568-9BBD-070749FCDBD2}"/>
              </a:ext>
            </a:extLst>
          </p:cNvPr>
          <p:cNvSpPr/>
          <p:nvPr/>
        </p:nvSpPr>
        <p:spPr>
          <a:xfrm>
            <a:off x="3394709" y="3724457"/>
            <a:ext cx="1347835" cy="97630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48A0C38-A80A-44D8-8F66-557221D267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t="272" r="7885" b="11597"/>
          <a:stretch/>
        </p:blipFill>
        <p:spPr>
          <a:xfrm>
            <a:off x="1493077" y="3724456"/>
            <a:ext cx="1854975" cy="97630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254F2CE-DDDF-4D24-A47C-3C4FECB186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1"/>
          <a:stretch/>
        </p:blipFill>
        <p:spPr>
          <a:xfrm>
            <a:off x="3394709" y="2687577"/>
            <a:ext cx="1347836" cy="98758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7ADF1D3-A142-42F3-A564-35C5CE51AE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" t="11016" r="6143" b="6129"/>
          <a:stretch/>
        </p:blipFill>
        <p:spPr>
          <a:xfrm>
            <a:off x="1493077" y="2687577"/>
            <a:ext cx="1854974" cy="9866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792C247-6FBF-495F-B1E2-D0F3E0174A6A}"/>
              </a:ext>
            </a:extLst>
          </p:cNvPr>
          <p:cNvSpPr txBox="1"/>
          <p:nvPr/>
        </p:nvSpPr>
        <p:spPr>
          <a:xfrm>
            <a:off x="5590267" y="960022"/>
            <a:ext cx="1446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地面の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完成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UI</a:t>
            </a:r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完成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D0C44C0-E1E2-4327-A776-2436601705FE}"/>
              </a:ext>
            </a:extLst>
          </p:cNvPr>
          <p:cNvSpPr/>
          <p:nvPr/>
        </p:nvSpPr>
        <p:spPr>
          <a:xfrm>
            <a:off x="108448" y="2314740"/>
            <a:ext cx="2212400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ランキングの実装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2B9FCB3C-23FA-4EE7-9203-F2B0030F147F}"/>
              </a:ext>
            </a:extLst>
          </p:cNvPr>
          <p:cNvSpPr/>
          <p:nvPr/>
        </p:nvSpPr>
        <p:spPr>
          <a:xfrm>
            <a:off x="108449" y="4458528"/>
            <a:ext cx="1230422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人の実装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B57E7AF-51FD-499E-9C6F-735CAA2091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195"/>
          <a:stretch/>
        </p:blipFill>
        <p:spPr>
          <a:xfrm>
            <a:off x="108448" y="853390"/>
            <a:ext cx="2212400" cy="139995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8BC34C-40FA-4636-BD5F-2E98E839C0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t="5123" r="3696"/>
          <a:stretch/>
        </p:blipFill>
        <p:spPr>
          <a:xfrm>
            <a:off x="108448" y="2687577"/>
            <a:ext cx="1230422" cy="170378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F1DEDA2-5E4D-4B4D-83F4-BD3016A81C3B}"/>
              </a:ext>
            </a:extLst>
          </p:cNvPr>
          <p:cNvSpPr txBox="1"/>
          <p:nvPr/>
        </p:nvSpPr>
        <p:spPr>
          <a:xfrm>
            <a:off x="3375145" y="3954316"/>
            <a:ext cx="1446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三能力の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実装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2EB223C1-5D13-4BDD-97DB-548494366089}"/>
              </a:ext>
            </a:extLst>
          </p:cNvPr>
          <p:cNvSpPr/>
          <p:nvPr/>
        </p:nvSpPr>
        <p:spPr>
          <a:xfrm>
            <a:off x="4867635" y="4458528"/>
            <a:ext cx="1881915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ゲートの実装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E359395C-B3B9-4C42-B5B3-024037C483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4" b="3549"/>
          <a:stretch/>
        </p:blipFill>
        <p:spPr>
          <a:xfrm>
            <a:off x="4867635" y="2687577"/>
            <a:ext cx="1881915" cy="170378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540DF2CB-08FB-476B-B541-8DDAD04C6BB5}"/>
              </a:ext>
            </a:extLst>
          </p:cNvPr>
          <p:cNvSpPr/>
          <p:nvPr/>
        </p:nvSpPr>
        <p:spPr>
          <a:xfrm>
            <a:off x="355336" y="7513934"/>
            <a:ext cx="2482352" cy="245220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演出・表示の強化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DD24BA83-17B1-43A0-9E69-3A9CC1AD8955}"/>
              </a:ext>
            </a:extLst>
          </p:cNvPr>
          <p:cNvSpPr/>
          <p:nvPr/>
        </p:nvSpPr>
        <p:spPr>
          <a:xfrm>
            <a:off x="3268473" y="7511824"/>
            <a:ext cx="3234190" cy="245220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マップ配置の完成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955150A7-5D78-49DB-980E-5ED66A3CDB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" b="1987"/>
          <a:stretch/>
        </p:blipFill>
        <p:spPr>
          <a:xfrm>
            <a:off x="355337" y="5622991"/>
            <a:ext cx="2482352" cy="182561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26A04047-C1A3-423D-939C-997576F465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472" y="5622991"/>
            <a:ext cx="3234190" cy="182441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69360C2B-C1BD-4430-A595-4E9A62F6AC9F}"/>
              </a:ext>
            </a:extLst>
          </p:cNvPr>
          <p:cNvSpPr/>
          <p:nvPr/>
        </p:nvSpPr>
        <p:spPr>
          <a:xfrm>
            <a:off x="58323" y="7857217"/>
            <a:ext cx="6741352" cy="2001269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0" y="-78378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β</a:t>
            </a:r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２４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FB677F-8CCF-4CD2-A124-1CEFEAA347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230887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ADB8592-0B8A-4427-B049-151014FB0593}"/>
              </a:ext>
            </a:extLst>
          </p:cNvPr>
          <p:cNvSpPr txBox="1"/>
          <p:nvPr/>
        </p:nvSpPr>
        <p:spPr>
          <a:xfrm>
            <a:off x="0" y="4699661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マスター版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３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１０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A53F169B-96B1-44CD-8207-D3E8BA1866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5000452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E48ED20B-4EDD-4227-814F-F4D0518C91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90" y="8301541"/>
            <a:ext cx="2999214" cy="1487335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B9B75EDC-FE06-408B-AB17-B2AAC42E29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7" y="8301541"/>
            <a:ext cx="3493833" cy="1487335"/>
          </a:xfrm>
          <a:prstGeom prst="rect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778D412-1AA9-456B-88ED-F0C880C7B22A}"/>
              </a:ext>
            </a:extLst>
          </p:cNvPr>
          <p:cNvSpPr txBox="1"/>
          <p:nvPr/>
        </p:nvSpPr>
        <p:spPr>
          <a:xfrm>
            <a:off x="655083" y="7885404"/>
            <a:ext cx="245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修正点ガントチャート</a:t>
            </a:r>
            <a:endParaRPr kumimoji="1" lang="ja-JP" alt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C828B313-222B-475E-8FC3-E1FAD17CE354}"/>
              </a:ext>
            </a:extLst>
          </p:cNvPr>
          <p:cNvSpPr txBox="1"/>
          <p:nvPr/>
        </p:nvSpPr>
        <p:spPr>
          <a:xfrm>
            <a:off x="4002777" y="7889142"/>
            <a:ext cx="245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モデルガントチャート</a:t>
            </a:r>
            <a:endParaRPr kumimoji="1" lang="ja-JP" alt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05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378131" y="84908"/>
            <a:ext cx="4101737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発表会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92D9D47-283A-4A1A-95FA-2401094949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5" r="7864"/>
          <a:stretch/>
        </p:blipFill>
        <p:spPr>
          <a:xfrm>
            <a:off x="230396" y="3538470"/>
            <a:ext cx="2502644" cy="1771376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0DE2BE9-857D-483F-8B93-53A3DBF739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"/>
          <a:stretch/>
        </p:blipFill>
        <p:spPr>
          <a:xfrm>
            <a:off x="586601" y="5584405"/>
            <a:ext cx="2669052" cy="1809202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DD83750-0584-47BA-8FC2-1A7A2C59C1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9"/>
          <a:stretch/>
        </p:blipFill>
        <p:spPr>
          <a:xfrm>
            <a:off x="605267" y="1162423"/>
            <a:ext cx="2833756" cy="2101487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20B91EB-E397-4C87-A59B-BE6E1BB81D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6" r="16391"/>
          <a:stretch/>
        </p:blipFill>
        <p:spPr>
          <a:xfrm>
            <a:off x="4747532" y="3538470"/>
            <a:ext cx="1880072" cy="1771376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B06D631-1DA0-480F-BA8D-F5F963419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" r="20007"/>
          <a:stretch/>
        </p:blipFill>
        <p:spPr>
          <a:xfrm>
            <a:off x="2022145" y="7668166"/>
            <a:ext cx="2796902" cy="2101487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A545070-00E6-4763-9EF7-1C3A8EA34A2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3" r="3854"/>
          <a:stretch/>
        </p:blipFill>
        <p:spPr>
          <a:xfrm>
            <a:off x="3564534" y="5584405"/>
            <a:ext cx="2777766" cy="1809202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6FA90D3-800B-4BF7-96B6-FB1C044F594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2"/>
          <a:stretch/>
        </p:blipFill>
        <p:spPr>
          <a:xfrm>
            <a:off x="3739889" y="1162424"/>
            <a:ext cx="2602411" cy="2101487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D405DD2-1B11-40C0-B595-339F5D7B17A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3" r="31119"/>
          <a:stretch/>
        </p:blipFill>
        <p:spPr>
          <a:xfrm>
            <a:off x="3041921" y="3538470"/>
            <a:ext cx="1395936" cy="1771376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518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" y="163286"/>
            <a:ext cx="68580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制作を終えて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CEF1716-58F9-4568-99CF-7B52E5A3BA73}"/>
              </a:ext>
            </a:extLst>
          </p:cNvPr>
          <p:cNvSpPr/>
          <p:nvPr/>
        </p:nvSpPr>
        <p:spPr>
          <a:xfrm>
            <a:off x="49910" y="1782559"/>
            <a:ext cx="6741352" cy="321709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2EB996D-EA99-43C2-B32D-45357CAD91B9}"/>
              </a:ext>
            </a:extLst>
          </p:cNvPr>
          <p:cNvSpPr txBox="1"/>
          <p:nvPr/>
        </p:nvSpPr>
        <p:spPr>
          <a:xfrm>
            <a:off x="83566" y="1877817"/>
            <a:ext cx="67245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◆連携が取れるようになった</a:t>
            </a:r>
            <a:endParaRPr kumimoji="1" lang="en-US" altLang="ja-JP" sz="28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→グダグダだった作業の振りが、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　回数を重ねることで支持の意図が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　すんなり伝わるようになりました。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endParaRPr kumimoji="1" lang="en-US" altLang="ja-JP" sz="16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◆仕事の分担がしっかりできた</a:t>
            </a:r>
            <a:endParaRPr kumimoji="1" lang="en-US" altLang="ja-JP" sz="28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→仕事のない状態の人を作らず、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　無駄な時間をしっかりと削ることができた。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4DBCC03-8020-414E-B90D-270E76BE94D8}"/>
              </a:ext>
            </a:extLst>
          </p:cNvPr>
          <p:cNvSpPr txBox="1"/>
          <p:nvPr/>
        </p:nvSpPr>
        <p:spPr>
          <a:xfrm>
            <a:off x="22362" y="1108376"/>
            <a:ext cx="398248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成長したところ</a:t>
            </a:r>
            <a:endParaRPr kumimoji="1" lang="ja-JP" altLang="en-US" sz="4800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3B00A6E-2B62-4625-9EC0-257444AA331C}"/>
              </a:ext>
            </a:extLst>
          </p:cNvPr>
          <p:cNvSpPr/>
          <p:nvPr/>
        </p:nvSpPr>
        <p:spPr>
          <a:xfrm>
            <a:off x="49910" y="5882848"/>
            <a:ext cx="6741352" cy="1357141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E7FFE52-528F-4854-B2C5-8A8AD437CFDB}"/>
              </a:ext>
            </a:extLst>
          </p:cNvPr>
          <p:cNvSpPr txBox="1"/>
          <p:nvPr/>
        </p:nvSpPr>
        <p:spPr>
          <a:xfrm>
            <a:off x="49910" y="5978105"/>
            <a:ext cx="672452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◆進捗確認の甘さ</a:t>
            </a: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→それぞれの進捗がわからず、誰かが休むと</a:t>
            </a: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　仕事の終了状況が分からない時があった。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A60238A-0EF2-4F46-BF84-1AD90465F079}"/>
              </a:ext>
            </a:extLst>
          </p:cNvPr>
          <p:cNvSpPr txBox="1"/>
          <p:nvPr/>
        </p:nvSpPr>
        <p:spPr>
          <a:xfrm>
            <a:off x="22362" y="5195601"/>
            <a:ext cx="1571308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反省</a:t>
            </a:r>
            <a:endParaRPr kumimoji="1" lang="ja-JP" altLang="en-US" sz="4800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79E1D42-5978-4D4E-9E58-6D928B8AB6CB}"/>
              </a:ext>
            </a:extLst>
          </p:cNvPr>
          <p:cNvSpPr/>
          <p:nvPr/>
        </p:nvSpPr>
        <p:spPr>
          <a:xfrm>
            <a:off x="52505" y="8172047"/>
            <a:ext cx="6741352" cy="166491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A8AC3C7-E3A9-4E4D-9C50-6D2EF21CEBA1}"/>
              </a:ext>
            </a:extLst>
          </p:cNvPr>
          <p:cNvSpPr txBox="1"/>
          <p:nvPr/>
        </p:nvSpPr>
        <p:spPr>
          <a:xfrm>
            <a:off x="52505" y="8267304"/>
            <a:ext cx="67245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個々の技術をより高めるのはもちろん、</a:t>
            </a:r>
          </a:p>
          <a:p>
            <a:pPr algn="ctr"/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人を動かすにはどういう言い方をすればいいか、</a:t>
            </a:r>
          </a:p>
          <a:p>
            <a:pPr algn="ctr"/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どうモチベを保たせ、どう仕事を渡せばいいかを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大事にしたいと考えています。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AF3C8B3-3DB5-4877-A46A-8D1644F1E789}"/>
              </a:ext>
            </a:extLst>
          </p:cNvPr>
          <p:cNvSpPr txBox="1"/>
          <p:nvPr/>
        </p:nvSpPr>
        <p:spPr>
          <a:xfrm>
            <a:off x="24957" y="7439988"/>
            <a:ext cx="5218375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次の制作に向けて</a:t>
            </a:r>
          </a:p>
        </p:txBody>
      </p:sp>
    </p:spTree>
    <p:extLst>
      <p:ext uri="{BB962C8B-B14F-4D97-AF65-F5344CB8AC3E}">
        <p14:creationId xmlns:p14="http://schemas.microsoft.com/office/powerpoint/2010/main" val="75575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" y="163286"/>
            <a:ext cx="68580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個人感想</a:t>
            </a:r>
          </a:p>
        </p:txBody>
      </p:sp>
      <p:sp>
        <p:nvSpPr>
          <p:cNvPr id="87" name="矢印: 五方向 86">
            <a:extLst>
              <a:ext uri="{FF2B5EF4-FFF2-40B4-BE49-F238E27FC236}">
                <a16:creationId xmlns:a16="http://schemas.microsoft.com/office/drawing/2014/main" id="{EA536B90-58AB-46DF-A003-1AF4922339E4}"/>
              </a:ext>
            </a:extLst>
          </p:cNvPr>
          <p:cNvSpPr/>
          <p:nvPr/>
        </p:nvSpPr>
        <p:spPr>
          <a:xfrm>
            <a:off x="2451198" y="8200206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矢印: 五方向 87">
            <a:extLst>
              <a:ext uri="{FF2B5EF4-FFF2-40B4-BE49-F238E27FC236}">
                <a16:creationId xmlns:a16="http://schemas.microsoft.com/office/drawing/2014/main" id="{12AC9058-0914-4138-AA29-24A92E6F6182}"/>
              </a:ext>
            </a:extLst>
          </p:cNvPr>
          <p:cNvSpPr/>
          <p:nvPr/>
        </p:nvSpPr>
        <p:spPr>
          <a:xfrm>
            <a:off x="1925321" y="8200206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橋本 賢太</a:t>
            </a:r>
          </a:p>
        </p:txBody>
      </p:sp>
      <p:sp>
        <p:nvSpPr>
          <p:cNvPr id="111" name="矢印: 五方向 110">
            <a:extLst>
              <a:ext uri="{FF2B5EF4-FFF2-40B4-BE49-F238E27FC236}">
                <a16:creationId xmlns:a16="http://schemas.microsoft.com/office/drawing/2014/main" id="{A7D96BB5-78A3-4A06-ACA0-4CD23B3EC8C0}"/>
              </a:ext>
            </a:extLst>
          </p:cNvPr>
          <p:cNvSpPr/>
          <p:nvPr/>
        </p:nvSpPr>
        <p:spPr>
          <a:xfrm>
            <a:off x="2451198" y="6443085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矢印: 五方向 111">
            <a:extLst>
              <a:ext uri="{FF2B5EF4-FFF2-40B4-BE49-F238E27FC236}">
                <a16:creationId xmlns:a16="http://schemas.microsoft.com/office/drawing/2014/main" id="{08F6901D-BA34-4AB7-B662-7C8F99073D41}"/>
              </a:ext>
            </a:extLst>
          </p:cNvPr>
          <p:cNvSpPr/>
          <p:nvPr/>
        </p:nvSpPr>
        <p:spPr>
          <a:xfrm>
            <a:off x="1925321" y="6443085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若木 一真</a:t>
            </a:r>
          </a:p>
        </p:txBody>
      </p:sp>
      <p:sp>
        <p:nvSpPr>
          <p:cNvPr id="115" name="矢印: 五方向 114">
            <a:extLst>
              <a:ext uri="{FF2B5EF4-FFF2-40B4-BE49-F238E27FC236}">
                <a16:creationId xmlns:a16="http://schemas.microsoft.com/office/drawing/2014/main" id="{47C76C20-3839-42A0-BCFA-F15699E63063}"/>
              </a:ext>
            </a:extLst>
          </p:cNvPr>
          <p:cNvSpPr/>
          <p:nvPr/>
        </p:nvSpPr>
        <p:spPr>
          <a:xfrm>
            <a:off x="2451198" y="4689927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矢印: 五方向 115">
            <a:extLst>
              <a:ext uri="{FF2B5EF4-FFF2-40B4-BE49-F238E27FC236}">
                <a16:creationId xmlns:a16="http://schemas.microsoft.com/office/drawing/2014/main" id="{F7F4DFB5-ED55-4381-93C5-CC990A4BE7AB}"/>
              </a:ext>
            </a:extLst>
          </p:cNvPr>
          <p:cNvSpPr/>
          <p:nvPr/>
        </p:nvSpPr>
        <p:spPr>
          <a:xfrm>
            <a:off x="1925321" y="4689927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酒井 南勝</a:t>
            </a:r>
          </a:p>
        </p:txBody>
      </p:sp>
      <p:sp>
        <p:nvSpPr>
          <p:cNvPr id="119" name="矢印: 五方向 118">
            <a:extLst>
              <a:ext uri="{FF2B5EF4-FFF2-40B4-BE49-F238E27FC236}">
                <a16:creationId xmlns:a16="http://schemas.microsoft.com/office/drawing/2014/main" id="{92D01F81-6264-4FAB-8D26-E13F4F8C4B69}"/>
              </a:ext>
            </a:extLst>
          </p:cNvPr>
          <p:cNvSpPr/>
          <p:nvPr/>
        </p:nvSpPr>
        <p:spPr>
          <a:xfrm>
            <a:off x="2451198" y="2936769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矢印: 五方向 119">
            <a:extLst>
              <a:ext uri="{FF2B5EF4-FFF2-40B4-BE49-F238E27FC236}">
                <a16:creationId xmlns:a16="http://schemas.microsoft.com/office/drawing/2014/main" id="{02574A41-71EF-44D6-8268-06BE07AC79EC}"/>
              </a:ext>
            </a:extLst>
          </p:cNvPr>
          <p:cNvSpPr/>
          <p:nvPr/>
        </p:nvSpPr>
        <p:spPr>
          <a:xfrm>
            <a:off x="1925321" y="2936769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小原 立暉</a:t>
            </a:r>
          </a:p>
        </p:txBody>
      </p:sp>
      <p:sp>
        <p:nvSpPr>
          <p:cNvPr id="123" name="矢印: 五方向 122">
            <a:extLst>
              <a:ext uri="{FF2B5EF4-FFF2-40B4-BE49-F238E27FC236}">
                <a16:creationId xmlns:a16="http://schemas.microsoft.com/office/drawing/2014/main" id="{2A9D475F-79ED-4EA0-BACD-C89E18E6A561}"/>
              </a:ext>
            </a:extLst>
          </p:cNvPr>
          <p:cNvSpPr/>
          <p:nvPr/>
        </p:nvSpPr>
        <p:spPr>
          <a:xfrm>
            <a:off x="2451198" y="1189352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矢印: 五方向 123">
            <a:extLst>
              <a:ext uri="{FF2B5EF4-FFF2-40B4-BE49-F238E27FC236}">
                <a16:creationId xmlns:a16="http://schemas.microsoft.com/office/drawing/2014/main" id="{C6F2C056-97A2-41B1-8DB0-91311669AF3D}"/>
              </a:ext>
            </a:extLst>
          </p:cNvPr>
          <p:cNvSpPr/>
          <p:nvPr/>
        </p:nvSpPr>
        <p:spPr>
          <a:xfrm>
            <a:off x="1925321" y="1189352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藤田 勇一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C5518F7-D7E7-4660-9B78-41323C688A3E}"/>
              </a:ext>
            </a:extLst>
          </p:cNvPr>
          <p:cNvSpPr/>
          <p:nvPr/>
        </p:nvSpPr>
        <p:spPr>
          <a:xfrm>
            <a:off x="1925320" y="1508304"/>
            <a:ext cx="4816276" cy="129228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主に、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プログラム･スケジュール管理･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UI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を担当。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最初はリーダーとしての動き方がわからず、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メンバーには大変迷惑をかけた気がします。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制作後半からはスケジュール管理をしっかり行い、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少しはリーダーらしい動きができたかなと思います。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FC97D01-6281-477B-97B2-0AA2710BF0AA}"/>
              </a:ext>
            </a:extLst>
          </p:cNvPr>
          <p:cNvSpPr/>
          <p:nvPr/>
        </p:nvSpPr>
        <p:spPr>
          <a:xfrm>
            <a:off x="1925320" y="3255568"/>
            <a:ext cx="4816276" cy="129228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主に、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プログラム･演出･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AI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を担当。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プログラム担当を全うできたことを誇りに思います。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この制作ではプログラム面でもスケジュール面でも様々なことを学べました。また、自分自身のコードの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書き方を見直す良い機会でもありました。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6CDB3FD-D87C-4AB3-BF99-9D3600A96877}"/>
              </a:ext>
            </a:extLst>
          </p:cNvPr>
          <p:cNvSpPr/>
          <p:nvPr/>
        </p:nvSpPr>
        <p:spPr>
          <a:xfrm>
            <a:off x="1925320" y="5008310"/>
            <a:ext cx="4816276" cy="129228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主に、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プログラム･企画書･ガントチャート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を担当。</a:t>
            </a: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自分はミスや欠席など、少なくない迷惑を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メンバーにかけていたと思いますが、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微力ながら色々なところで広く浅くやり、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少しは貢献できたと思います。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0FF1B79-B874-4A7E-882B-D4CE8CAB891A}"/>
              </a:ext>
            </a:extLst>
          </p:cNvPr>
          <p:cNvSpPr/>
          <p:nvPr/>
        </p:nvSpPr>
        <p:spPr>
          <a:xfrm>
            <a:off x="1925320" y="6761052"/>
            <a:ext cx="4816276" cy="129228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主に、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モデル･当たり判定･影の作成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を担当。</a:t>
            </a: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もともとモデルを作るのが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あまり得意ではありませんでしたが、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やっていくうちに段々クオリティも上がり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モデル作成が楽しくなっていきました。</a:t>
            </a:r>
            <a:endParaRPr kumimoji="1" lang="ja-JP" altLang="en-US" sz="14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50C0D883-4BC2-402B-8C14-CCC0432A363F}"/>
              </a:ext>
            </a:extLst>
          </p:cNvPr>
          <p:cNvSpPr/>
          <p:nvPr/>
        </p:nvSpPr>
        <p:spPr>
          <a:xfrm>
            <a:off x="1925320" y="8518874"/>
            <a:ext cx="4816276" cy="129228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マップの作成･モデルの配置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を担当。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最初は自分が何の担当になるとか、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不安なところがたくさんあったけど、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リーダーに助けられながら自分の使命を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全うできたと思います。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79598F0-55D6-4CD9-8F39-4B365473DE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" t="54602" r="75350" b="19684"/>
          <a:stretch/>
        </p:blipFill>
        <p:spPr>
          <a:xfrm rot="5400000">
            <a:off x="202346" y="8183987"/>
            <a:ext cx="1533512" cy="1630780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22500F7-2803-4EDB-9209-3606727891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5" t="44053" r="62595" b="37809"/>
          <a:stretch/>
        </p:blipFill>
        <p:spPr>
          <a:xfrm rot="5400000">
            <a:off x="200094" y="6416781"/>
            <a:ext cx="1538017" cy="1630780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14D2FB-D50A-46CF-B8C6-00B7330AD8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0" r="2956"/>
          <a:stretch/>
        </p:blipFill>
        <p:spPr>
          <a:xfrm>
            <a:off x="153712" y="1221369"/>
            <a:ext cx="1630780" cy="1533512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C8C66A8-7991-4E93-AC0D-0E342E1E67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0" t="18578" r="33335" b="42879"/>
          <a:stretch/>
        </p:blipFill>
        <p:spPr>
          <a:xfrm>
            <a:off x="153712" y="2962083"/>
            <a:ext cx="1630780" cy="1538018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D1274C4-BF17-46F5-88BE-91D03B5C8B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4" b="8443"/>
          <a:stretch/>
        </p:blipFill>
        <p:spPr>
          <a:xfrm>
            <a:off x="153712" y="4712528"/>
            <a:ext cx="1630780" cy="1538018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6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888</TotalTime>
  <Words>516</Words>
  <Application>Microsoft Office PowerPoint</Application>
  <PresentationFormat>A4 210 x 297 mm</PresentationFormat>
  <Paragraphs>98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4" baseType="lpstr">
      <vt:lpstr>GN-キルゴUかなO</vt:lpstr>
      <vt:lpstr>Meiryo UI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81</cp:revision>
  <dcterms:created xsi:type="dcterms:W3CDTF">2023-03-27T00:44:41Z</dcterms:created>
  <dcterms:modified xsi:type="dcterms:W3CDTF">2023-03-30T00:04:36Z</dcterms:modified>
</cp:coreProperties>
</file>